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E6B"/>
    <a:srgbClr val="66817A"/>
    <a:srgbClr val="244A42"/>
    <a:srgbClr val="536C68"/>
    <a:srgbClr val="65847E"/>
    <a:srgbClr val="B2C0BE"/>
    <a:srgbClr val="254842"/>
    <a:srgbClr val="3A5A55"/>
    <a:srgbClr val="002921"/>
    <a:srgbClr val="0E7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1" autoAdjust="0"/>
    <p:restoredTop sz="76790" autoAdjust="0"/>
  </p:normalViewPr>
  <p:slideViewPr>
    <p:cSldViewPr snapToGrid="0">
      <p:cViewPr>
        <p:scale>
          <a:sx n="125" d="100"/>
          <a:sy n="125" d="100"/>
        </p:scale>
        <p:origin x="-40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C1D04-003E-4A13-9F76-6DF19DCCEFF4}" type="datetimeFigureOut">
              <a:rPr lang="en-AU" smtClean="0"/>
              <a:t>6/02/2018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7AA5B-9FF9-48C9-B0AD-9D60322D96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228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7AA5B-9FF9-48C9-B0AD-9D60322D965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77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14A-8705-4A9D-828C-D4312A5F814D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7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50EA-CD09-42CB-B438-2420BECB0ED0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91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4DDB-2CF2-44BC-BDCA-2BEA7F87E038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05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9255-F185-47E1-B203-1C3B7742171E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67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23C-93CA-48D4-8201-204886BF55F9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81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D059-3122-48C5-A6C5-8F93EA9F69CB}" type="datetime1">
              <a:rPr lang="en-AU" smtClean="0"/>
              <a:t>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06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BEB35-2753-4C18-9826-3E594674975F}" type="datetime1">
              <a:rPr lang="en-AU" smtClean="0"/>
              <a:t>6/02/2018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61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B562-737B-4ED2-83AF-299BF27962B7}" type="datetime1">
              <a:rPr lang="en-AU" smtClean="0"/>
              <a:t>6/02/2018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4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76FE4-C165-4BCD-9916-E090DA05F4FE}" type="datetime1">
              <a:rPr lang="en-AU" smtClean="0"/>
              <a:t>6/02/2018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8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6325-4290-412F-BF52-1B00878C1051}" type="datetime1">
              <a:rPr lang="en-AU" smtClean="0"/>
              <a:t>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2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05F1-90A2-4AA7-BA1E-6149353F1BAE}" type="datetime1">
              <a:rPr lang="en-AU" smtClean="0"/>
              <a:t>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11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6978-D487-4E80-8AA9-9C3F1396D54C}" type="datetime1">
              <a:rPr lang="en-AU" smtClean="0"/>
              <a:t>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J. Hartmann, S. Moeller / Journal of Operations Management 32 (2014) 281–294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D135-2D15-48BF-A457-C859C6EF41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2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svg"/><Relationship Id="rId18" Type="http://schemas.openxmlformats.org/officeDocument/2006/relationships/image" Target="../media/image11.png"/><Relationship Id="rId26" Type="http://schemas.openxmlformats.org/officeDocument/2006/relationships/image" Target="../media/image1.jpg"/><Relationship Id="rId3" Type="http://schemas.openxmlformats.org/officeDocument/2006/relationships/image" Target="../media/image2.png"/><Relationship Id="rId21" Type="http://schemas.openxmlformats.org/officeDocument/2006/relationships/image" Target="../media/image18.sv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5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9.svg"/><Relationship Id="rId24" Type="http://schemas.openxmlformats.org/officeDocument/2006/relationships/image" Target="../media/image15.jpeg"/><Relationship Id="rId5" Type="http://schemas.openxmlformats.org/officeDocument/2006/relationships/image" Target="../media/image3.png"/><Relationship Id="rId15" Type="http://schemas.openxmlformats.org/officeDocument/2006/relationships/image" Target="../media/image9.png"/><Relationship Id="rId23" Type="http://schemas.openxmlformats.org/officeDocument/2006/relationships/image" Target="../media/image20.svg"/><Relationship Id="rId10" Type="http://schemas.openxmlformats.org/officeDocument/2006/relationships/image" Target="../media/image6.png"/><Relationship Id="rId19" Type="http://schemas.openxmlformats.org/officeDocument/2006/relationships/image" Target="../media/image12.jpg"/><Relationship Id="rId4" Type="http://schemas.openxmlformats.org/officeDocument/2006/relationships/image" Target="../media/image3.svg"/><Relationship Id="rId9" Type="http://schemas.openxmlformats.org/officeDocument/2006/relationships/image" Target="../media/image7.svg"/><Relationship Id="rId14" Type="http://schemas.openxmlformats.org/officeDocument/2006/relationships/image" Target="../media/image8.png"/><Relationship Id="rId2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60696"/>
            <a:ext cx="12192000" cy="1655762"/>
          </a:xfrm>
          <a:solidFill>
            <a:srgbClr val="66817A"/>
          </a:solidFill>
        </p:spPr>
        <p:txBody>
          <a:bodyPr anchor="ctr">
            <a:norm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By: </a:t>
            </a:r>
          </a:p>
          <a:p>
            <a:r>
              <a:rPr lang="en-AU" dirty="0">
                <a:solidFill>
                  <a:schemeClr val="bg1"/>
                </a:solidFill>
              </a:rPr>
              <a:t>Sabine Benoit, Thomas L. Baker, Ruth N. Bolton, Thorsten Gruber, Jay </a:t>
            </a:r>
            <a:r>
              <a:rPr lang="en-AU" dirty="0" err="1">
                <a:solidFill>
                  <a:schemeClr val="bg1"/>
                </a:solidFill>
              </a:rPr>
              <a:t>Kandampully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6764"/>
            <a:ext cx="12192000" cy="2087496"/>
          </a:xfrm>
          <a:solidFill>
            <a:srgbClr val="244A42"/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4800" dirty="0">
                <a:solidFill>
                  <a:schemeClr val="bg1"/>
                </a:solidFill>
              </a:rPr>
              <a:t>A triadic framework for collaborative consumption (CC)</a:t>
            </a:r>
            <a:r>
              <a:rPr lang="en-AU" sz="4800" b="1" dirty="0">
                <a:solidFill>
                  <a:schemeClr val="bg1"/>
                </a:solidFill>
              </a:rPr>
              <a:t/>
            </a:r>
            <a:br>
              <a:rPr lang="en-AU" sz="4800" b="1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Motives, activities and resources &amp; capabilities of actors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267450"/>
            <a:ext cx="12192000" cy="583807"/>
          </a:xfrm>
        </p:spPr>
        <p:txBody>
          <a:bodyPr/>
          <a:lstStyle/>
          <a:p>
            <a:r>
              <a:rPr lang="fr-CH" dirty="0"/>
              <a:t>Benoit, S./Baker, </a:t>
            </a:r>
            <a:r>
              <a:rPr lang="fr-CH" dirty="0" err="1"/>
              <a:t>T</a:t>
            </a:r>
            <a:r>
              <a:rPr lang="fr-CH" dirty="0"/>
              <a:t>./Bolton, R./Gruber, </a:t>
            </a:r>
            <a:r>
              <a:rPr lang="fr-CH" dirty="0" err="1"/>
              <a:t>T</a:t>
            </a:r>
            <a:r>
              <a:rPr lang="fr-CH" dirty="0"/>
              <a:t>./</a:t>
            </a:r>
            <a:r>
              <a:rPr lang="fr-CH" dirty="0" err="1"/>
              <a:t>Kandampully</a:t>
            </a:r>
            <a:r>
              <a:rPr lang="fr-CH" dirty="0"/>
              <a:t>, J. (2017), A </a:t>
            </a:r>
            <a:r>
              <a:rPr lang="fr-CH" dirty="0" err="1"/>
              <a:t>Triadic</a:t>
            </a:r>
            <a:r>
              <a:rPr lang="fr-CH" dirty="0"/>
              <a:t> Framework for Collaborative </a:t>
            </a:r>
            <a:r>
              <a:rPr lang="fr-CH" dirty="0" err="1"/>
              <a:t>Consumption</a:t>
            </a:r>
            <a:r>
              <a:rPr lang="fr-CH" dirty="0"/>
              <a:t>: Motives, </a:t>
            </a:r>
            <a:r>
              <a:rPr lang="fr-CH" dirty="0" err="1"/>
              <a:t>roles</a:t>
            </a:r>
            <a:r>
              <a:rPr lang="fr-CH" dirty="0"/>
              <a:t> and </a:t>
            </a:r>
            <a:r>
              <a:rPr lang="fr-CH" dirty="0" err="1"/>
              <a:t>resources</a:t>
            </a:r>
            <a:r>
              <a:rPr lang="fr-CH" dirty="0"/>
              <a:t>, Journal of Business </a:t>
            </a:r>
            <a:r>
              <a:rPr lang="fr-CH" dirty="0" err="1"/>
              <a:t>Research</a:t>
            </a:r>
            <a:r>
              <a:rPr lang="fr-CH" dirty="0"/>
              <a:t> 79, 219-227, http://dx.doi.org/10.1016/j.jbusres.2017.05.004 </a:t>
            </a:r>
            <a:endParaRPr lang="en-AU" dirty="0"/>
          </a:p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1</a:t>
            </a:fld>
            <a:endParaRPr lang="en-AU"/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0CCDEFE9-9E7E-48F6-9D86-4AD3CA302D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" b="11166"/>
          <a:stretch/>
        </p:blipFill>
        <p:spPr>
          <a:xfrm>
            <a:off x="10147142" y="190434"/>
            <a:ext cx="1760605" cy="85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7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417"/>
            <a:ext cx="11333480" cy="1121064"/>
          </a:xfrm>
        </p:spPr>
        <p:txBody>
          <a:bodyPr/>
          <a:lstStyle/>
          <a:p>
            <a:r>
              <a:rPr lang="en-AU" dirty="0">
                <a:solidFill>
                  <a:srgbClr val="244A42"/>
                </a:solidFill>
              </a:rPr>
              <a:t>Context of Research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0" y="1300481"/>
            <a:ext cx="12181840" cy="0"/>
          </a:xfrm>
          <a:prstGeom prst="line">
            <a:avLst/>
          </a:prstGeom>
          <a:ln w="19050">
            <a:solidFill>
              <a:srgbClr val="546E6B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1" y="6384004"/>
            <a:ext cx="10629900" cy="431850"/>
          </a:xfrm>
        </p:spPr>
        <p:txBody>
          <a:bodyPr/>
          <a:lstStyle/>
          <a:p>
            <a:pPr algn="l"/>
            <a:r>
              <a:rPr lang="fr-CH" dirty="0"/>
              <a:t>Benoit, S./Baker, </a:t>
            </a:r>
            <a:r>
              <a:rPr lang="fr-CH" dirty="0" err="1"/>
              <a:t>T</a:t>
            </a:r>
            <a:r>
              <a:rPr lang="fr-CH" dirty="0"/>
              <a:t>./Bolton, R./Gruber, </a:t>
            </a:r>
            <a:r>
              <a:rPr lang="fr-CH" dirty="0" err="1"/>
              <a:t>T</a:t>
            </a:r>
            <a:r>
              <a:rPr lang="fr-CH" dirty="0"/>
              <a:t>./</a:t>
            </a:r>
            <a:r>
              <a:rPr lang="fr-CH" dirty="0" err="1"/>
              <a:t>Kandampully</a:t>
            </a:r>
            <a:r>
              <a:rPr lang="fr-CH" dirty="0"/>
              <a:t>, J. (2017), A </a:t>
            </a:r>
            <a:r>
              <a:rPr lang="fr-CH" dirty="0" err="1"/>
              <a:t>Triadic</a:t>
            </a:r>
            <a:r>
              <a:rPr lang="fr-CH" dirty="0"/>
              <a:t> Framework for Collaborative </a:t>
            </a:r>
            <a:r>
              <a:rPr lang="fr-CH" dirty="0" err="1"/>
              <a:t>Consumption</a:t>
            </a:r>
            <a:r>
              <a:rPr lang="fr-CH" dirty="0"/>
              <a:t>: Motives, </a:t>
            </a:r>
            <a:r>
              <a:rPr lang="fr-CH" dirty="0" err="1"/>
              <a:t>roles</a:t>
            </a:r>
            <a:r>
              <a:rPr lang="fr-CH" dirty="0"/>
              <a:t> and </a:t>
            </a:r>
            <a:r>
              <a:rPr lang="fr-CH" dirty="0" err="1"/>
              <a:t>resources</a:t>
            </a:r>
            <a:r>
              <a:rPr lang="fr-CH" dirty="0"/>
              <a:t>, Journal of Business </a:t>
            </a:r>
            <a:r>
              <a:rPr lang="fr-CH" dirty="0" err="1"/>
              <a:t>Research</a:t>
            </a:r>
            <a:r>
              <a:rPr lang="fr-CH" dirty="0"/>
              <a:t> 79, 219-227</a:t>
            </a:r>
            <a:endParaRPr lang="en-AU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2</a:t>
            </a:fld>
            <a:endParaRPr lang="en-AU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157AB2D-DABD-4F8F-BB9C-D3C72E0558C4}"/>
              </a:ext>
            </a:extLst>
          </p:cNvPr>
          <p:cNvSpPr txBox="1"/>
          <p:nvPr/>
        </p:nvSpPr>
        <p:spPr>
          <a:xfrm>
            <a:off x="764355" y="4537460"/>
            <a:ext cx="708974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AU" sz="2400" b="1" dirty="0">
                <a:solidFill>
                  <a:srgbClr val="244A42"/>
                </a:solidFill>
              </a:rPr>
              <a:t>What is collaborative consumption (CC)?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Consumers access goods and services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Goods and services are provided by a peer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Exchange is mediated through a technology platform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94F3709-6594-4BB2-A3BE-E5AAD95D15A2}"/>
              </a:ext>
            </a:extLst>
          </p:cNvPr>
          <p:cNvSpPr txBox="1"/>
          <p:nvPr/>
        </p:nvSpPr>
        <p:spPr>
          <a:xfrm>
            <a:off x="764355" y="1451656"/>
            <a:ext cx="75500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400" b="1" dirty="0">
                <a:solidFill>
                  <a:srgbClr val="244A42"/>
                </a:solidFill>
              </a:rPr>
              <a:t>Current status: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Emerging academic literature lacks formal conceptualisation of what collaborative consumption (CC) is.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7C09147B-5200-4A70-BA2D-409C85EBCD57}"/>
              </a:ext>
            </a:extLst>
          </p:cNvPr>
          <p:cNvSpPr txBox="1"/>
          <p:nvPr/>
        </p:nvSpPr>
        <p:spPr>
          <a:xfrm>
            <a:off x="745006" y="2890155"/>
            <a:ext cx="7852239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AU" sz="2400" b="1" dirty="0">
                <a:solidFill>
                  <a:srgbClr val="244A42"/>
                </a:solidFill>
              </a:rPr>
              <a:t>Objectives: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Delineate collaborative consumption from other forms of exchange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Define actors in terms of motives, activities, resources and capabilities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dirty="0"/>
              <a:t>Suggest avenues for further research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7E54F26D-63D6-4249-BE65-9419A9422640}"/>
              </a:ext>
            </a:extLst>
          </p:cNvPr>
          <p:cNvGrpSpPr/>
          <p:nvPr/>
        </p:nvGrpSpPr>
        <p:grpSpPr>
          <a:xfrm>
            <a:off x="7858849" y="1838105"/>
            <a:ext cx="3792064" cy="4107433"/>
            <a:chOff x="8413595" y="1698102"/>
            <a:chExt cx="3792064" cy="4107433"/>
          </a:xfrm>
        </p:grpSpPr>
        <p:pic>
          <p:nvPicPr>
            <p:cNvPr id="5" name="Graphic 4" descr="Shirt">
              <a:extLst>
                <a:ext uri="{FF2B5EF4-FFF2-40B4-BE49-F238E27FC236}">
                  <a16:creationId xmlns="" xmlns:a16="http://schemas.microsoft.com/office/drawing/2014/main" id="{8189FBDA-D663-4A35-9E6A-97E4839E6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556876" y="3474584"/>
              <a:ext cx="452814" cy="452814"/>
            </a:xfrm>
            <a:prstGeom prst="rect">
              <a:avLst/>
            </a:prstGeom>
          </p:spPr>
        </p:pic>
        <p:pic>
          <p:nvPicPr>
            <p:cNvPr id="27" name="Graphic 26" descr="Man">
              <a:extLst>
                <a:ext uri="{FF2B5EF4-FFF2-40B4-BE49-F238E27FC236}">
                  <a16:creationId xmlns="" xmlns:a16="http://schemas.microsoft.com/office/drawing/2014/main" id="{17990989-C05D-4C08-ABB4-228C826DA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13595" y="2366747"/>
              <a:ext cx="971016" cy="971016"/>
            </a:xfrm>
            <a:prstGeom prst="rect">
              <a:avLst/>
            </a:prstGeom>
          </p:spPr>
        </p:pic>
        <p:pic>
          <p:nvPicPr>
            <p:cNvPr id="28" name="Graphic 27" descr="Man">
              <a:extLst>
                <a:ext uri="{FF2B5EF4-FFF2-40B4-BE49-F238E27FC236}">
                  <a16:creationId xmlns="" xmlns:a16="http://schemas.microsoft.com/office/drawing/2014/main" id="{0512F2C7-1831-4018-9219-D7120A4E0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68189" y="4891135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Woman">
              <a:extLst>
                <a:ext uri="{FF2B5EF4-FFF2-40B4-BE49-F238E27FC236}">
                  <a16:creationId xmlns="" xmlns:a16="http://schemas.microsoft.com/office/drawing/2014/main" id="{A38E1C3C-FC1A-46D0-8CBE-3F02392E3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67218" y="4110281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Guitar">
              <a:extLst>
                <a:ext uri="{FF2B5EF4-FFF2-40B4-BE49-F238E27FC236}">
                  <a16:creationId xmlns="" xmlns:a16="http://schemas.microsoft.com/office/drawing/2014/main" id="{9B8FBF5A-9A35-4E1D-8818-504ADB85D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493861" y="3420612"/>
              <a:ext cx="614212" cy="614212"/>
            </a:xfrm>
            <a:prstGeom prst="rect">
              <a:avLst/>
            </a:prstGeom>
          </p:spPr>
        </p:pic>
        <p:pic>
          <p:nvPicPr>
            <p:cNvPr id="33" name="Graphic 32" descr="Wrench">
              <a:extLst>
                <a:ext uri="{FF2B5EF4-FFF2-40B4-BE49-F238E27FC236}">
                  <a16:creationId xmlns="" xmlns:a16="http://schemas.microsoft.com/office/drawing/2014/main" id="{2947EACF-BC3E-4C5F-9106-7E065CBDC1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169484" y="4771239"/>
              <a:ext cx="523754" cy="523754"/>
            </a:xfrm>
            <a:prstGeom prst="rect">
              <a:avLst/>
            </a:prstGeom>
          </p:spPr>
        </p:pic>
        <p:pic>
          <p:nvPicPr>
            <p:cNvPr id="34" name="Graphic 33" descr="Woman">
              <a:extLst>
                <a:ext uri="{FF2B5EF4-FFF2-40B4-BE49-F238E27FC236}">
                  <a16:creationId xmlns="" xmlns:a16="http://schemas.microsoft.com/office/drawing/2014/main" id="{ABA318FD-4E0E-47AD-9A36-816A6CA9F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483381" y="3988610"/>
              <a:ext cx="971016" cy="971016"/>
            </a:xfrm>
            <a:prstGeom prst="rect">
              <a:avLst/>
            </a:prstGeom>
          </p:spPr>
        </p:pic>
        <p:pic>
          <p:nvPicPr>
            <p:cNvPr id="35" name="Graphic 34" descr="Fork and knife">
              <a:extLst>
                <a:ext uri="{FF2B5EF4-FFF2-40B4-BE49-F238E27FC236}">
                  <a16:creationId xmlns="" xmlns:a16="http://schemas.microsoft.com/office/drawing/2014/main" id="{A4CD0ED6-D939-47DA-BBB3-4C042BD94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0704632" y="4811652"/>
              <a:ext cx="556403" cy="556403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="" xmlns:a16="http://schemas.microsoft.com/office/drawing/2014/main" id="{39E8EB71-684B-44DA-81E7-F3A9CF337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8498" y="3748188"/>
              <a:ext cx="951277" cy="951277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="" xmlns:a16="http://schemas.microsoft.com/office/drawing/2014/main" id="{3C88469C-15DA-4AEF-A251-6A879C73A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0050" y="2887828"/>
              <a:ext cx="1848172" cy="770072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="" xmlns:a16="http://schemas.microsoft.com/office/drawing/2014/main" id="{3FB64E7E-6E58-4342-A8AF-E1771068F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5088" y="2790218"/>
              <a:ext cx="855904" cy="855904"/>
            </a:xfrm>
            <a:prstGeom prst="rect">
              <a:avLst/>
            </a:prstGeom>
          </p:spPr>
        </p:pic>
        <p:pic>
          <p:nvPicPr>
            <p:cNvPr id="41" name="Graphic 40" descr="Man">
              <a:extLst>
                <a:ext uri="{FF2B5EF4-FFF2-40B4-BE49-F238E27FC236}">
                  <a16:creationId xmlns="" xmlns:a16="http://schemas.microsoft.com/office/drawing/2014/main" id="{2E50FE96-9F19-4A42-8BB0-5EEE4C283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775742" y="1698102"/>
              <a:ext cx="914400" cy="914400"/>
            </a:xfrm>
            <a:prstGeom prst="rect">
              <a:avLst/>
            </a:prstGeom>
          </p:spPr>
        </p:pic>
        <p:pic>
          <p:nvPicPr>
            <p:cNvPr id="42" name="Graphic 41" descr="Woman">
              <a:extLst>
                <a:ext uri="{FF2B5EF4-FFF2-40B4-BE49-F238E27FC236}">
                  <a16:creationId xmlns="" xmlns:a16="http://schemas.microsoft.com/office/drawing/2014/main" id="{50064D75-5302-4076-9144-329862A7F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91259" y="2390377"/>
              <a:ext cx="914400" cy="914400"/>
            </a:xfrm>
            <a:prstGeom prst="rect">
              <a:avLst/>
            </a:prstGeom>
          </p:spPr>
        </p:pic>
        <p:pic>
          <p:nvPicPr>
            <p:cNvPr id="43" name="Graphic 42" descr="Car">
              <a:extLst>
                <a:ext uri="{FF2B5EF4-FFF2-40B4-BE49-F238E27FC236}">
                  <a16:creationId xmlns="" xmlns:a16="http://schemas.microsoft.com/office/drawing/2014/main" id="{9AB6B327-4E0E-4D45-B4AC-8FB13AD36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9259386" y="2081306"/>
              <a:ext cx="637806" cy="637806"/>
            </a:xfrm>
            <a:prstGeom prst="rect">
              <a:avLst/>
            </a:prstGeom>
          </p:spPr>
        </p:pic>
        <p:pic>
          <p:nvPicPr>
            <p:cNvPr id="44" name="Graphic 43" descr="Bed">
              <a:extLst>
                <a:ext uri="{FF2B5EF4-FFF2-40B4-BE49-F238E27FC236}">
                  <a16:creationId xmlns="" xmlns:a16="http://schemas.microsoft.com/office/drawing/2014/main" id="{360CDA24-D89E-4591-BA8D-1EFC779C7D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0714572" y="2084247"/>
              <a:ext cx="648276" cy="648276"/>
            </a:xfrm>
            <a:prstGeom prst="rect">
              <a:avLst/>
            </a:prstGeom>
          </p:spPr>
        </p:pic>
        <p:pic>
          <p:nvPicPr>
            <p:cNvPr id="45" name="Picture 4" descr="Image result for uber logo">
              <a:extLst>
                <a:ext uri="{FF2B5EF4-FFF2-40B4-BE49-F238E27FC236}">
                  <a16:creationId xmlns="" xmlns:a16="http://schemas.microsoft.com/office/drawing/2014/main" id="{EFBACB27-5114-48BE-9ED7-D4A59E44B6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9950" y="3438480"/>
              <a:ext cx="912786" cy="912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Image result for airbnb logo">
              <a:extLst>
                <a:ext uri="{FF2B5EF4-FFF2-40B4-BE49-F238E27FC236}">
                  <a16:creationId xmlns="" xmlns:a16="http://schemas.microsoft.com/office/drawing/2014/main" id="{554E8AAE-DACC-4226-98FF-9541C52CA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8498" y="3323089"/>
              <a:ext cx="1120829" cy="840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Oval 49">
              <a:extLst>
                <a:ext uri="{FF2B5EF4-FFF2-40B4-BE49-F238E27FC236}">
                  <a16:creationId xmlns="" xmlns:a16="http://schemas.microsoft.com/office/drawing/2014/main" id="{9FF57652-A10F-40E9-BAC4-7BEA0997987D}"/>
                </a:ext>
              </a:extLst>
            </p:cNvPr>
            <p:cNvSpPr/>
            <p:nvPr/>
          </p:nvSpPr>
          <p:spPr>
            <a:xfrm>
              <a:off x="9174480" y="2629702"/>
              <a:ext cx="2356668" cy="204821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29" name="Picture 28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4F84A0C5-8A8E-4308-988B-E9868D78A80D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" b="11166"/>
          <a:stretch/>
        </p:blipFill>
        <p:spPr>
          <a:xfrm>
            <a:off x="10147142" y="190434"/>
            <a:ext cx="1760605" cy="85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4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20" y="237231"/>
            <a:ext cx="10515600" cy="1020913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244A42"/>
                </a:solidFill>
              </a:rPr>
              <a:t>Conceptualising CC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8738" y="1912322"/>
            <a:ext cx="10811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/>
              <a:t>Triadic, not dyadic, relationship: customer + peer service provider + platform provider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/>
              <a:t>Only temporary access to good or service – no transfer of ownership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/>
              <a:t>Mediated through market, not social mechanisms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1406359"/>
            <a:ext cx="12181840" cy="0"/>
          </a:xfrm>
          <a:prstGeom prst="line">
            <a:avLst/>
          </a:prstGeom>
          <a:ln w="19050">
            <a:solidFill>
              <a:srgbClr val="546E6B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0705" y="1508288"/>
            <a:ext cx="10879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244A42"/>
                </a:solidFill>
              </a:rPr>
              <a:t>Main characteristics</a:t>
            </a:r>
          </a:p>
          <a:p>
            <a:r>
              <a:rPr lang="en-AU" sz="2400" b="1" dirty="0">
                <a:solidFill>
                  <a:srgbClr val="EC9213"/>
                </a:solidFill>
              </a:rPr>
              <a:t> </a:t>
            </a:r>
            <a:endParaRPr lang="en-AU" sz="2400" dirty="0">
              <a:solidFill>
                <a:srgbClr val="EC9213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3</a:t>
            </a:fld>
            <a:endParaRPr lang="en-AU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779E0806-6819-461B-8A5A-2869A1B60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608329"/>
              </p:ext>
            </p:extLst>
          </p:nvPr>
        </p:nvGraphicFramePr>
        <p:xfrm>
          <a:off x="228599" y="3571460"/>
          <a:ext cx="11764674" cy="277025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684454">
                  <a:extLst>
                    <a:ext uri="{9D8B030D-6E8A-4147-A177-3AD203B41FA5}">
                      <a16:colId xmlns="" xmlns:a16="http://schemas.microsoft.com/office/drawing/2014/main" val="593351473"/>
                    </a:ext>
                  </a:extLst>
                </a:gridCol>
                <a:gridCol w="1640336">
                  <a:extLst>
                    <a:ext uri="{9D8B030D-6E8A-4147-A177-3AD203B41FA5}">
                      <a16:colId xmlns="" xmlns:a16="http://schemas.microsoft.com/office/drawing/2014/main" val="4085802697"/>
                    </a:ext>
                  </a:extLst>
                </a:gridCol>
                <a:gridCol w="1774401">
                  <a:extLst>
                    <a:ext uri="{9D8B030D-6E8A-4147-A177-3AD203B41FA5}">
                      <a16:colId xmlns="" xmlns:a16="http://schemas.microsoft.com/office/drawing/2014/main" val="4228120901"/>
                    </a:ext>
                  </a:extLst>
                </a:gridCol>
                <a:gridCol w="1752723">
                  <a:extLst>
                    <a:ext uri="{9D8B030D-6E8A-4147-A177-3AD203B41FA5}">
                      <a16:colId xmlns="" xmlns:a16="http://schemas.microsoft.com/office/drawing/2014/main" val="2308079463"/>
                    </a:ext>
                  </a:extLst>
                </a:gridCol>
                <a:gridCol w="2096716">
                  <a:extLst>
                    <a:ext uri="{9D8B030D-6E8A-4147-A177-3AD203B41FA5}">
                      <a16:colId xmlns="" xmlns:a16="http://schemas.microsoft.com/office/drawing/2014/main" val="4242251086"/>
                    </a:ext>
                  </a:extLst>
                </a:gridCol>
                <a:gridCol w="1816044">
                  <a:extLst>
                    <a:ext uri="{9D8B030D-6E8A-4147-A177-3AD203B41FA5}">
                      <a16:colId xmlns="" xmlns:a16="http://schemas.microsoft.com/office/drawing/2014/main" val="217908420"/>
                    </a:ext>
                  </a:extLst>
                </a:gridCol>
              </a:tblGrid>
              <a:tr h="465752">
                <a:tc>
                  <a:txBody>
                    <a:bodyPr/>
                    <a:lstStyle/>
                    <a:p>
                      <a:endParaRPr lang="en-AU" dirty="0">
                        <a:solidFill>
                          <a:srgbClr val="244A4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CC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Buying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Renting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Access Based Services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Sharing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44A4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8410133"/>
                  </a:ext>
                </a:extLst>
              </a:tr>
              <a:tr h="582548">
                <a:tc>
                  <a:txBody>
                    <a:bodyPr/>
                    <a:lstStyle/>
                    <a:p>
                      <a:r>
                        <a:rPr lang="en-AU" dirty="0"/>
                        <a:t>Number of actors involved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2C0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 or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2624908245"/>
                  </a:ext>
                </a:extLst>
              </a:tr>
              <a:tr h="637651">
                <a:tc>
                  <a:txBody>
                    <a:bodyPr/>
                    <a:lstStyle/>
                    <a:p>
                      <a:r>
                        <a:rPr lang="en-AU" dirty="0"/>
                        <a:t>Nature of exchange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 transfer of 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2C0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Transfer of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No transfer of 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No transfer of 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No transfer of  ownership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3177238411"/>
                  </a:ext>
                </a:extLst>
              </a:tr>
              <a:tr h="1081875">
                <a:tc>
                  <a:txBody>
                    <a:bodyPr/>
                    <a:lstStyle/>
                    <a:p>
                      <a:r>
                        <a:rPr lang="en-AU" dirty="0"/>
                        <a:t>Directness of exchange</a:t>
                      </a:r>
                      <a:endParaRPr lang="en-A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Mediated through market mechanisms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Mediated through market mechanisms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Mediated through market mechanisms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Mediated through market mechanisms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Mediated through social mechanisms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162987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07A9D36-0122-41D0-9E3B-3AC7CF57C903}"/>
              </a:ext>
            </a:extLst>
          </p:cNvPr>
          <p:cNvSpPr txBox="1"/>
          <p:nvPr/>
        </p:nvSpPr>
        <p:spPr>
          <a:xfrm>
            <a:off x="778065" y="3123300"/>
            <a:ext cx="907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244A42"/>
                </a:solidFill>
              </a:rPr>
              <a:t>How does CC compare with other forms of economic exchange? </a:t>
            </a:r>
            <a:endParaRPr lang="en-AU" sz="2400" dirty="0">
              <a:solidFill>
                <a:srgbClr val="244A42"/>
              </a:solidFill>
            </a:endParaRPr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79761A9A-0805-46B7-BF87-BC419B2789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" b="11166"/>
          <a:stretch/>
        </p:blipFill>
        <p:spPr>
          <a:xfrm>
            <a:off x="10147142" y="190434"/>
            <a:ext cx="1760605" cy="857529"/>
          </a:xfrm>
          <a:prstGeom prst="rect">
            <a:avLst/>
          </a:prstGeom>
        </p:spPr>
      </p:pic>
      <p:sp>
        <p:nvSpPr>
          <p:cNvPr id="13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1" y="6384004"/>
            <a:ext cx="10629900" cy="431850"/>
          </a:xfrm>
        </p:spPr>
        <p:txBody>
          <a:bodyPr/>
          <a:lstStyle/>
          <a:p>
            <a:pPr algn="l"/>
            <a:r>
              <a:rPr lang="fr-CH" dirty="0"/>
              <a:t>Benoit, S./Baker, </a:t>
            </a:r>
            <a:r>
              <a:rPr lang="fr-CH" dirty="0" err="1"/>
              <a:t>T</a:t>
            </a:r>
            <a:r>
              <a:rPr lang="fr-CH" dirty="0"/>
              <a:t>./Bolton, R./Gruber, </a:t>
            </a:r>
            <a:r>
              <a:rPr lang="fr-CH" dirty="0" err="1"/>
              <a:t>T</a:t>
            </a:r>
            <a:r>
              <a:rPr lang="fr-CH" dirty="0"/>
              <a:t>./</a:t>
            </a:r>
            <a:r>
              <a:rPr lang="fr-CH" dirty="0" err="1"/>
              <a:t>Kandampully</a:t>
            </a:r>
            <a:r>
              <a:rPr lang="fr-CH" dirty="0"/>
              <a:t>, J. (2017), A </a:t>
            </a:r>
            <a:r>
              <a:rPr lang="fr-CH" dirty="0" err="1"/>
              <a:t>Triadic</a:t>
            </a:r>
            <a:r>
              <a:rPr lang="fr-CH" dirty="0"/>
              <a:t> Framework for Collaborative </a:t>
            </a:r>
            <a:r>
              <a:rPr lang="fr-CH" dirty="0" err="1"/>
              <a:t>Consumption</a:t>
            </a:r>
            <a:r>
              <a:rPr lang="fr-CH" dirty="0"/>
              <a:t>: Motives, </a:t>
            </a:r>
            <a:r>
              <a:rPr lang="fr-CH" dirty="0" err="1"/>
              <a:t>roles</a:t>
            </a:r>
            <a:r>
              <a:rPr lang="fr-CH" dirty="0"/>
              <a:t> and </a:t>
            </a:r>
            <a:r>
              <a:rPr lang="fr-CH" dirty="0" err="1"/>
              <a:t>resources</a:t>
            </a:r>
            <a:r>
              <a:rPr lang="fr-CH" dirty="0"/>
              <a:t>, Journal of Business </a:t>
            </a:r>
            <a:r>
              <a:rPr lang="fr-CH" dirty="0" err="1"/>
              <a:t>Research</a:t>
            </a:r>
            <a:r>
              <a:rPr lang="fr-CH" dirty="0"/>
              <a:t> 79, 219-227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0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26"/>
            <a:ext cx="10515600" cy="1325563"/>
          </a:xfrm>
        </p:spPr>
        <p:txBody>
          <a:bodyPr/>
          <a:lstStyle/>
          <a:p>
            <a:r>
              <a:rPr lang="fr-CH" dirty="0">
                <a:solidFill>
                  <a:srgbClr val="244A42"/>
                </a:solidFill>
              </a:rPr>
              <a:t>R</a:t>
            </a:r>
            <a:r>
              <a:rPr lang="en-AU" dirty="0" err="1">
                <a:solidFill>
                  <a:srgbClr val="244A42"/>
                </a:solidFill>
              </a:rPr>
              <a:t>oles</a:t>
            </a:r>
            <a:r>
              <a:rPr lang="en-AU" dirty="0">
                <a:solidFill>
                  <a:srgbClr val="244A42"/>
                </a:solidFill>
              </a:rPr>
              <a:t> of actors in CC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10160" y="1262270"/>
            <a:ext cx="12145397" cy="55567"/>
          </a:xfrm>
          <a:prstGeom prst="line">
            <a:avLst/>
          </a:prstGeom>
          <a:ln w="19050">
            <a:solidFill>
              <a:srgbClr val="65847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A drawing of a tree&#10;&#10;Description generated with high confide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150" y="2726460"/>
            <a:ext cx="802905" cy="8029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7468" y="209218"/>
            <a:ext cx="1205365" cy="1281654"/>
          </a:xfrm>
          <a:prstGeom prst="rect">
            <a:avLst/>
          </a:prstGeom>
        </p:spPr>
      </p:pic>
      <p:sp>
        <p:nvSpPr>
          <p:cNvPr id="26" name="Arrow: Right 25"/>
          <p:cNvSpPr/>
          <p:nvPr/>
        </p:nvSpPr>
        <p:spPr>
          <a:xfrm>
            <a:off x="13570150" y="1987040"/>
            <a:ext cx="442762" cy="416254"/>
          </a:xfrm>
          <a:prstGeom prst="rightArrow">
            <a:avLst>
              <a:gd name="adj1" fmla="val 57770"/>
              <a:gd name="adj2" fmla="val 50000"/>
            </a:avLst>
          </a:prstGeom>
          <a:ln w="38100">
            <a:solidFill>
              <a:srgbClr val="EC921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4</a:t>
            </a:fld>
            <a:endParaRPr lang="en-AU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="" xmlns:a16="http://schemas.microsoft.com/office/drawing/2014/main" id="{A1113E81-90FA-44D0-A006-A8B147EC7B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458875"/>
              </p:ext>
            </p:extLst>
          </p:nvPr>
        </p:nvGraphicFramePr>
        <p:xfrm>
          <a:off x="169697" y="1543008"/>
          <a:ext cx="11852606" cy="470429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81651">
                  <a:extLst>
                    <a:ext uri="{9D8B030D-6E8A-4147-A177-3AD203B41FA5}">
                      <a16:colId xmlns="" xmlns:a16="http://schemas.microsoft.com/office/drawing/2014/main" val="2952473656"/>
                    </a:ext>
                  </a:extLst>
                </a:gridCol>
                <a:gridCol w="2988297">
                  <a:extLst>
                    <a:ext uri="{9D8B030D-6E8A-4147-A177-3AD203B41FA5}">
                      <a16:colId xmlns="" xmlns:a16="http://schemas.microsoft.com/office/drawing/2014/main" val="2528746855"/>
                    </a:ext>
                  </a:extLst>
                </a:gridCol>
                <a:gridCol w="2171293">
                  <a:extLst>
                    <a:ext uri="{9D8B030D-6E8A-4147-A177-3AD203B41FA5}">
                      <a16:colId xmlns="" xmlns:a16="http://schemas.microsoft.com/office/drawing/2014/main" val="472150474"/>
                    </a:ext>
                  </a:extLst>
                </a:gridCol>
                <a:gridCol w="4911365">
                  <a:extLst>
                    <a:ext uri="{9D8B030D-6E8A-4147-A177-3AD203B41FA5}">
                      <a16:colId xmlns="" xmlns:a16="http://schemas.microsoft.com/office/drawing/2014/main" val="2666748567"/>
                    </a:ext>
                  </a:extLst>
                </a:gridCol>
              </a:tblGrid>
              <a:tr h="426772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Consumer</a:t>
                      </a:r>
                    </a:p>
                  </a:txBody>
                  <a:tcPr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Peer-service provider</a:t>
                      </a:r>
                    </a:p>
                  </a:txBody>
                  <a:tcPr>
                    <a:solidFill>
                      <a:srgbClr val="244A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Platform provider</a:t>
                      </a:r>
                    </a:p>
                  </a:txBody>
                  <a:tcPr>
                    <a:solidFill>
                      <a:srgbClr val="244A4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3757094"/>
                  </a:ext>
                </a:extLst>
              </a:tr>
              <a:tr h="1526694">
                <a:tc>
                  <a:txBody>
                    <a:bodyPr/>
                    <a:lstStyle/>
                    <a:p>
                      <a:pPr algn="l"/>
                      <a:r>
                        <a:rPr lang="en-AU" sz="1800" dirty="0"/>
                        <a:t>Motives</a:t>
                      </a:r>
                    </a:p>
                    <a:p>
                      <a:pPr algn="l"/>
                      <a:r>
                        <a:rPr lang="fr-CH" sz="1400" dirty="0"/>
                        <a:t>(</a:t>
                      </a:r>
                      <a:r>
                        <a:rPr lang="fr-CH" sz="1400" dirty="0" err="1"/>
                        <a:t>Why</a:t>
                      </a:r>
                      <a:r>
                        <a:rPr lang="fr-CH" sz="1400" dirty="0"/>
                        <a:t> do </a:t>
                      </a:r>
                      <a:r>
                        <a:rPr lang="fr-CH" sz="1400" dirty="0" err="1"/>
                        <a:t>actors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get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involved</a:t>
                      </a:r>
                      <a:r>
                        <a:rPr lang="fr-CH" sz="1400" dirty="0"/>
                        <a:t> in CC)</a:t>
                      </a:r>
                      <a:endParaRPr lang="en-AU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Economic: reduce costs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Social: belong to “community”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Hedonic: access to luxury good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Reduce risks and responsibilities (in comparison with ownership)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Environmental benefits of “sharing” goods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Economic: income from underutilised asset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Entrepreneurial freedom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Social: get to know new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Economic: making profits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Create innovative products/React to market trends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Build beneficial relationships with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4283895"/>
                  </a:ext>
                </a:extLst>
              </a:tr>
              <a:tr h="1321178">
                <a:tc>
                  <a:txBody>
                    <a:bodyPr/>
                    <a:lstStyle/>
                    <a:p>
                      <a:r>
                        <a:rPr lang="en-AU" sz="1800" dirty="0"/>
                        <a:t>Activities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dirty="0"/>
                        <a:t>(</a:t>
                      </a:r>
                      <a:r>
                        <a:rPr lang="fr-CH" sz="1400" dirty="0" err="1"/>
                        <a:t>What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activities</a:t>
                      </a:r>
                      <a:r>
                        <a:rPr lang="fr-CH" sz="1400" dirty="0"/>
                        <a:t> do </a:t>
                      </a:r>
                      <a:r>
                        <a:rPr lang="fr-CH" sz="1400" dirty="0" err="1"/>
                        <a:t>actors</a:t>
                      </a:r>
                      <a:r>
                        <a:rPr lang="fr-CH" sz="1400" dirty="0"/>
                        <a:t> in CC </a:t>
                      </a:r>
                      <a:r>
                        <a:rPr lang="fr-CH" sz="1400" dirty="0" err="1"/>
                        <a:t>perform</a:t>
                      </a:r>
                      <a:r>
                        <a:rPr lang="fr-CH" sz="1400" dirty="0"/>
                        <a:t>)</a:t>
                      </a:r>
                      <a:endParaRPr lang="en-AU" sz="1800" dirty="0"/>
                    </a:p>
                    <a:p>
                      <a:endParaRPr lang="en-A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Interact with community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Provide information (profile, reviews,…)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Behave (e.g. leave a clean flat)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AU" sz="140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Grant access to a good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Act as main customer contact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Offer personalised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Matchmaking: develop technology and algorithms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Present the brand and its value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Create trust and reduce risks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Shape and align social norms (provide “rules of the game”)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Resources smoothing (matching demand and supply)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9057117"/>
                  </a:ext>
                </a:extLst>
              </a:tr>
              <a:tr h="1320959">
                <a:tc>
                  <a:txBody>
                    <a:bodyPr/>
                    <a:lstStyle/>
                    <a:p>
                      <a:r>
                        <a:rPr lang="en-AU" sz="1800" dirty="0"/>
                        <a:t>Resources and capabilities</a:t>
                      </a:r>
                    </a:p>
                    <a:p>
                      <a:r>
                        <a:rPr lang="fr-CH" sz="1400" dirty="0"/>
                        <a:t>(</a:t>
                      </a:r>
                      <a:r>
                        <a:rPr lang="fr-CH" sz="1400" dirty="0" err="1"/>
                        <a:t>What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skills</a:t>
                      </a:r>
                      <a:r>
                        <a:rPr lang="fr-CH" sz="1400" dirty="0"/>
                        <a:t> / </a:t>
                      </a:r>
                      <a:r>
                        <a:rPr lang="fr-CH" sz="1400" dirty="0" err="1"/>
                        <a:t>resources</a:t>
                      </a:r>
                      <a:r>
                        <a:rPr lang="fr-CH" sz="1400" dirty="0"/>
                        <a:t> are </a:t>
                      </a:r>
                      <a:r>
                        <a:rPr lang="fr-CH" sz="1400" dirty="0" err="1"/>
                        <a:t>required</a:t>
                      </a:r>
                      <a:r>
                        <a:rPr lang="fr-CH" sz="1400" dirty="0"/>
                        <a:t>)</a:t>
                      </a:r>
                      <a:endParaRPr lang="en-A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Technical skills, i.e. being “tech-savvy”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Access to an asset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Good reputation/ reviews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Trustworthiness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Market knowledge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Good network (of consumers and peer-service providers)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Power to promote and protect CC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AU" sz="1400" dirty="0"/>
                        <a:t>Stakeholder relations (mobilise people in and outside of the platform)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9549491"/>
                  </a:ext>
                </a:extLst>
              </a:tr>
            </a:tbl>
          </a:graphicData>
        </a:graphic>
      </p:graphicFrame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4EA0B04E-F00B-4EE3-8426-6B40B820C6B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" b="11166"/>
          <a:stretch/>
        </p:blipFill>
        <p:spPr>
          <a:xfrm>
            <a:off x="10147142" y="190434"/>
            <a:ext cx="1760605" cy="857529"/>
          </a:xfrm>
          <a:prstGeom prst="rect">
            <a:avLst/>
          </a:prstGeom>
        </p:spPr>
      </p:pic>
      <p:sp>
        <p:nvSpPr>
          <p:cNvPr id="12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1" y="6384004"/>
            <a:ext cx="10629900" cy="431850"/>
          </a:xfrm>
        </p:spPr>
        <p:txBody>
          <a:bodyPr/>
          <a:lstStyle/>
          <a:p>
            <a:pPr algn="l"/>
            <a:r>
              <a:rPr lang="fr-CH" dirty="0"/>
              <a:t>Benoit, S./Baker, </a:t>
            </a:r>
            <a:r>
              <a:rPr lang="fr-CH" dirty="0" err="1"/>
              <a:t>T</a:t>
            </a:r>
            <a:r>
              <a:rPr lang="fr-CH" dirty="0"/>
              <a:t>./Bolton, R./Gruber, </a:t>
            </a:r>
            <a:r>
              <a:rPr lang="fr-CH" dirty="0" err="1"/>
              <a:t>T</a:t>
            </a:r>
            <a:r>
              <a:rPr lang="fr-CH" dirty="0"/>
              <a:t>./</a:t>
            </a:r>
            <a:r>
              <a:rPr lang="fr-CH" dirty="0" err="1"/>
              <a:t>Kandampully</a:t>
            </a:r>
            <a:r>
              <a:rPr lang="fr-CH" dirty="0"/>
              <a:t>, J. (2017), A </a:t>
            </a:r>
            <a:r>
              <a:rPr lang="fr-CH" dirty="0" err="1"/>
              <a:t>Triadic</a:t>
            </a:r>
            <a:r>
              <a:rPr lang="fr-CH" dirty="0"/>
              <a:t> Framework for Collaborative </a:t>
            </a:r>
            <a:r>
              <a:rPr lang="fr-CH" dirty="0" err="1"/>
              <a:t>Consumption</a:t>
            </a:r>
            <a:r>
              <a:rPr lang="fr-CH" dirty="0"/>
              <a:t>: Motives, </a:t>
            </a:r>
            <a:r>
              <a:rPr lang="fr-CH" dirty="0" err="1"/>
              <a:t>roles</a:t>
            </a:r>
            <a:r>
              <a:rPr lang="fr-CH" dirty="0"/>
              <a:t> and </a:t>
            </a:r>
            <a:r>
              <a:rPr lang="fr-CH" dirty="0" err="1"/>
              <a:t>resources</a:t>
            </a:r>
            <a:r>
              <a:rPr lang="fr-CH" dirty="0"/>
              <a:t>, Journal of Business </a:t>
            </a:r>
            <a:r>
              <a:rPr lang="fr-CH" dirty="0" err="1"/>
              <a:t>Research</a:t>
            </a:r>
            <a:r>
              <a:rPr lang="fr-CH" dirty="0"/>
              <a:t> 79, 219-227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675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E1E27F-3DF0-4F3A-8812-A705B29E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477"/>
            <a:ext cx="10515600" cy="1416050"/>
          </a:xfrm>
        </p:spPr>
        <p:txBody>
          <a:bodyPr/>
          <a:lstStyle/>
          <a:p>
            <a:r>
              <a:rPr lang="en-AU" dirty="0">
                <a:solidFill>
                  <a:srgbClr val="244A42"/>
                </a:solidFill>
              </a:rPr>
              <a:t>Opportunities for future research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730DE17-F61B-4DC8-8E2F-30694053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D135-2D15-48BF-A457-C859C6EF416B}" type="slidenum">
              <a:rPr lang="en-AU" smtClean="0"/>
              <a:t>5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66D18D0-13CC-4EC4-AC30-B55DABA51638}"/>
              </a:ext>
            </a:extLst>
          </p:cNvPr>
          <p:cNvCxnSpPr>
            <a:cxnSpLocks/>
          </p:cNvCxnSpPr>
          <p:nvPr/>
        </p:nvCxnSpPr>
        <p:spPr>
          <a:xfrm>
            <a:off x="0" y="1067712"/>
            <a:ext cx="12181840" cy="0"/>
          </a:xfrm>
          <a:prstGeom prst="line">
            <a:avLst/>
          </a:prstGeom>
          <a:ln w="19050">
            <a:solidFill>
              <a:srgbClr val="536C6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F9518C6F-877B-46F6-AA2A-D1319FFE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3825" y="1390336"/>
            <a:ext cx="5434202" cy="2000940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/>
              <a:t>Platform provider</a:t>
            </a:r>
            <a:r>
              <a:rPr lang="en-AU" sz="2400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Regulatory framework</a:t>
            </a:r>
            <a:r>
              <a:rPr lang="en-AU" sz="1800" dirty="0"/>
              <a:t>: employee status, taxes,…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Success factors</a:t>
            </a:r>
            <a:r>
              <a:rPr lang="en-AU" sz="1800" dirty="0"/>
              <a:t>: why are some successful, others not?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Customer service</a:t>
            </a:r>
            <a:r>
              <a:rPr lang="en-AU" sz="1800" dirty="0"/>
              <a:t>: how to ensure quality?</a:t>
            </a:r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</p:txBody>
      </p:sp>
      <p:pic>
        <p:nvPicPr>
          <p:cNvPr id="14" name="Graphic 13" descr="Head with Gears">
            <a:extLst>
              <a:ext uri="{FF2B5EF4-FFF2-40B4-BE49-F238E27FC236}">
                <a16:creationId xmlns="" xmlns:a16="http://schemas.microsoft.com/office/drawing/2014/main" id="{59B8F25B-F18D-4585-804E-F85F28B5B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4766" y="3516257"/>
            <a:ext cx="1356339" cy="135633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6525D60-E234-4F9A-A00F-07B8ED687F75}"/>
              </a:ext>
            </a:extLst>
          </p:cNvPr>
          <p:cNvSpPr txBox="1"/>
          <p:nvPr/>
        </p:nvSpPr>
        <p:spPr>
          <a:xfrm>
            <a:off x="6296422" y="3359057"/>
            <a:ext cx="445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/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994D602-6AA2-4EA2-B0D7-DAF37A6853D6}"/>
              </a:ext>
            </a:extLst>
          </p:cNvPr>
          <p:cNvSpPr txBox="1"/>
          <p:nvPr/>
        </p:nvSpPr>
        <p:spPr>
          <a:xfrm>
            <a:off x="5418051" y="2986743"/>
            <a:ext cx="52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852AB68-8EA7-4DD7-B919-E057E2F1B36B}"/>
              </a:ext>
            </a:extLst>
          </p:cNvPr>
          <p:cNvSpPr txBox="1"/>
          <p:nvPr/>
        </p:nvSpPr>
        <p:spPr>
          <a:xfrm>
            <a:off x="5178288" y="3426286"/>
            <a:ext cx="52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1A054D4-ACEB-4D3A-BC60-4BB6C97808F0}"/>
              </a:ext>
            </a:extLst>
          </p:cNvPr>
          <p:cNvSpPr txBox="1"/>
          <p:nvPr/>
        </p:nvSpPr>
        <p:spPr>
          <a:xfrm>
            <a:off x="5980599" y="2997762"/>
            <a:ext cx="52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/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8938B2E-686C-4934-8665-D1EC81CFBF24}"/>
              </a:ext>
            </a:extLst>
          </p:cNvPr>
          <p:cNvSpPr txBox="1"/>
          <p:nvPr/>
        </p:nvSpPr>
        <p:spPr>
          <a:xfrm>
            <a:off x="5647341" y="2862980"/>
            <a:ext cx="504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/>
              <a:t>?</a:t>
            </a:r>
          </a:p>
        </p:txBody>
      </p:sp>
      <p:sp>
        <p:nvSpPr>
          <p:cNvPr id="20" name="Content Placeholder 11">
            <a:extLst>
              <a:ext uri="{FF2B5EF4-FFF2-40B4-BE49-F238E27FC236}">
                <a16:creationId xmlns="" xmlns:a16="http://schemas.microsoft.com/office/drawing/2014/main" id="{C8F19BDD-8760-414E-B979-6800D60E13D8}"/>
              </a:ext>
            </a:extLst>
          </p:cNvPr>
          <p:cNvSpPr txBox="1">
            <a:spLocks/>
          </p:cNvSpPr>
          <p:nvPr/>
        </p:nvSpPr>
        <p:spPr>
          <a:xfrm>
            <a:off x="226358" y="4098416"/>
            <a:ext cx="4988666" cy="3798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400" b="1" dirty="0"/>
              <a:t>Customer: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Access</a:t>
            </a:r>
            <a:r>
              <a:rPr lang="en-AU" sz="1800" dirty="0"/>
              <a:t>: Does CC offer greater access to goods for lower income groups?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Motivations</a:t>
            </a:r>
            <a:r>
              <a:rPr lang="en-AU" sz="1800" dirty="0"/>
              <a:t>: Why might customers prefer CC to other forms of economic exchange?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Opinions</a:t>
            </a:r>
            <a:r>
              <a:rPr lang="en-AU" sz="1800" dirty="0"/>
              <a:t>: How do customers form expectations and evaluations?</a:t>
            </a:r>
          </a:p>
          <a:p>
            <a:pPr>
              <a:buFont typeface="Courier New" panose="02070309020205020404" pitchFamily="49" charset="0"/>
              <a:buChar char="o"/>
            </a:pPr>
            <a:endParaRPr lang="en-AU" sz="21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</p:txBody>
      </p:sp>
      <p:sp>
        <p:nvSpPr>
          <p:cNvPr id="22" name="Content Placeholder 11">
            <a:extLst>
              <a:ext uri="{FF2B5EF4-FFF2-40B4-BE49-F238E27FC236}">
                <a16:creationId xmlns="" xmlns:a16="http://schemas.microsoft.com/office/drawing/2014/main" id="{5E3CB91F-FCA0-4E3D-AAAD-A80A7EECD0E4}"/>
              </a:ext>
            </a:extLst>
          </p:cNvPr>
          <p:cNvSpPr txBox="1">
            <a:spLocks/>
          </p:cNvSpPr>
          <p:nvPr/>
        </p:nvSpPr>
        <p:spPr>
          <a:xfrm>
            <a:off x="202127" y="1390336"/>
            <a:ext cx="5512873" cy="2468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400" b="1" dirty="0"/>
              <a:t>Peer-to-peer service provider</a:t>
            </a:r>
            <a:r>
              <a:rPr lang="en-AU" sz="2400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Professionalisation</a:t>
            </a:r>
            <a:r>
              <a:rPr lang="en-AU" sz="1800" dirty="0"/>
              <a:t>: How to make them good brand ambassador without formal training?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Work conditions</a:t>
            </a:r>
            <a:r>
              <a:rPr lang="en-AU" sz="1800" dirty="0"/>
              <a:t>: How do they fit into the welfare system?, How does CC impact the future of work?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Evaluation</a:t>
            </a:r>
            <a:r>
              <a:rPr lang="en-AU" sz="1800" dirty="0"/>
              <a:t>: How to prevent discrimination against certain demographics of providers?</a:t>
            </a:r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24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</p:txBody>
      </p:sp>
      <p:sp>
        <p:nvSpPr>
          <p:cNvPr id="24" name="Content Placeholder 11">
            <a:extLst>
              <a:ext uri="{FF2B5EF4-FFF2-40B4-BE49-F238E27FC236}">
                <a16:creationId xmlns="" xmlns:a16="http://schemas.microsoft.com/office/drawing/2014/main" id="{57B25C05-A494-43FB-8825-FE028E71D4D4}"/>
              </a:ext>
            </a:extLst>
          </p:cNvPr>
          <p:cNvSpPr txBox="1">
            <a:spLocks/>
          </p:cNvSpPr>
          <p:nvPr/>
        </p:nvSpPr>
        <p:spPr>
          <a:xfrm>
            <a:off x="6603825" y="4086936"/>
            <a:ext cx="5434202" cy="2378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400" b="1" dirty="0"/>
              <a:t>Triadic ecosystem</a:t>
            </a:r>
            <a:r>
              <a:rPr lang="en-AU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Service failure:</a:t>
            </a:r>
            <a:r>
              <a:rPr lang="en-AU" sz="1800" dirty="0"/>
              <a:t> Who recovers for service failure?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Value</a:t>
            </a:r>
            <a:r>
              <a:rPr lang="en-AU" sz="1800" dirty="0"/>
              <a:t>: What value is extracted from the relationships in the triangle by each actor?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1800" b="1" dirty="0"/>
              <a:t>Broader ecosystem perspective</a:t>
            </a:r>
            <a:r>
              <a:rPr lang="en-AU" sz="1800" dirty="0"/>
              <a:t>: How do norms in one sector affect norms in another?</a:t>
            </a:r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  <a:p>
            <a:pPr>
              <a:buFont typeface="Courier New" panose="02070309020205020404" pitchFamily="49" charset="0"/>
              <a:buChar char="o"/>
            </a:pPr>
            <a:endParaRPr lang="en-AU" sz="18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703134CE-33BA-4340-8BB0-144ADA85D271}"/>
              </a:ext>
            </a:extLst>
          </p:cNvPr>
          <p:cNvSpPr/>
          <p:nvPr/>
        </p:nvSpPr>
        <p:spPr>
          <a:xfrm>
            <a:off x="136248" y="1273091"/>
            <a:ext cx="5257800" cy="2487348"/>
          </a:xfrm>
          <a:prstGeom prst="roundRect">
            <a:avLst/>
          </a:prstGeom>
          <a:noFill/>
          <a:ln>
            <a:solidFill>
              <a:srgbClr val="244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: Rounded Corners 20">
            <a:extLst>
              <a:ext uri="{FF2B5EF4-FFF2-40B4-BE49-F238E27FC236}">
                <a16:creationId xmlns="" xmlns:a16="http://schemas.microsoft.com/office/drawing/2014/main" id="{433CCE31-45DC-439B-ACCA-733DFAEB8FEF}"/>
              </a:ext>
            </a:extLst>
          </p:cNvPr>
          <p:cNvSpPr/>
          <p:nvPr/>
        </p:nvSpPr>
        <p:spPr>
          <a:xfrm>
            <a:off x="6555906" y="4038853"/>
            <a:ext cx="5433871" cy="2317497"/>
          </a:xfrm>
          <a:prstGeom prst="roundRect">
            <a:avLst/>
          </a:prstGeom>
          <a:noFill/>
          <a:ln>
            <a:solidFill>
              <a:srgbClr val="244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BC2FC047-10AD-4BC3-B714-33FA4AB960BE}"/>
              </a:ext>
            </a:extLst>
          </p:cNvPr>
          <p:cNvSpPr/>
          <p:nvPr/>
        </p:nvSpPr>
        <p:spPr>
          <a:xfrm>
            <a:off x="136249" y="4065006"/>
            <a:ext cx="5257800" cy="2291344"/>
          </a:xfrm>
          <a:prstGeom prst="roundRect">
            <a:avLst/>
          </a:prstGeom>
          <a:noFill/>
          <a:ln>
            <a:solidFill>
              <a:srgbClr val="244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1371B77C-CDB9-4DC4-8C53-840357D62127}"/>
              </a:ext>
            </a:extLst>
          </p:cNvPr>
          <p:cNvSpPr/>
          <p:nvPr/>
        </p:nvSpPr>
        <p:spPr>
          <a:xfrm>
            <a:off x="6553200" y="1193134"/>
            <a:ext cx="5433871" cy="2510240"/>
          </a:xfrm>
          <a:prstGeom prst="roundRect">
            <a:avLst/>
          </a:prstGeom>
          <a:noFill/>
          <a:ln>
            <a:solidFill>
              <a:srgbClr val="244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26" name="Picture 25" descr="A close up of a sign&#10;&#10;Description generated with very high confidence">
            <a:extLst>
              <a:ext uri="{FF2B5EF4-FFF2-40B4-BE49-F238E27FC236}">
                <a16:creationId xmlns="" xmlns:a16="http://schemas.microsoft.com/office/drawing/2014/main" id="{5CDBFD08-C930-44AD-B1E8-B94F10FE73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7" b="11166"/>
          <a:stretch/>
        </p:blipFill>
        <p:spPr>
          <a:xfrm>
            <a:off x="10126594" y="73658"/>
            <a:ext cx="1760605" cy="857529"/>
          </a:xfrm>
          <a:prstGeom prst="rect">
            <a:avLst/>
          </a:prstGeom>
        </p:spPr>
      </p:pic>
      <p:sp>
        <p:nvSpPr>
          <p:cNvPr id="27" name="Footer Placeholder 46"/>
          <p:cNvSpPr>
            <a:spLocks noGrp="1"/>
          </p:cNvSpPr>
          <p:nvPr>
            <p:ph type="ftr" sz="quarter" idx="11"/>
          </p:nvPr>
        </p:nvSpPr>
        <p:spPr>
          <a:xfrm>
            <a:off x="1" y="6384004"/>
            <a:ext cx="10629900" cy="431850"/>
          </a:xfrm>
        </p:spPr>
        <p:txBody>
          <a:bodyPr/>
          <a:lstStyle/>
          <a:p>
            <a:pPr algn="l"/>
            <a:r>
              <a:rPr lang="fr-CH" dirty="0"/>
              <a:t>Benoit, S./Baker, </a:t>
            </a:r>
            <a:r>
              <a:rPr lang="fr-CH" dirty="0" err="1"/>
              <a:t>T</a:t>
            </a:r>
            <a:r>
              <a:rPr lang="fr-CH" dirty="0"/>
              <a:t>./Bolton, R./Gruber, </a:t>
            </a:r>
            <a:r>
              <a:rPr lang="fr-CH" dirty="0" err="1"/>
              <a:t>T</a:t>
            </a:r>
            <a:r>
              <a:rPr lang="fr-CH" dirty="0"/>
              <a:t>./</a:t>
            </a:r>
            <a:r>
              <a:rPr lang="fr-CH" dirty="0" err="1"/>
              <a:t>Kandampully</a:t>
            </a:r>
            <a:r>
              <a:rPr lang="fr-CH" dirty="0"/>
              <a:t>, J. (2017), A </a:t>
            </a:r>
            <a:r>
              <a:rPr lang="fr-CH" dirty="0" err="1"/>
              <a:t>Triadic</a:t>
            </a:r>
            <a:r>
              <a:rPr lang="fr-CH" dirty="0"/>
              <a:t> Framework for Collaborative </a:t>
            </a:r>
            <a:r>
              <a:rPr lang="fr-CH" dirty="0" err="1"/>
              <a:t>Consumption</a:t>
            </a:r>
            <a:r>
              <a:rPr lang="fr-CH" dirty="0"/>
              <a:t>: Motives, </a:t>
            </a:r>
            <a:r>
              <a:rPr lang="fr-CH" dirty="0" err="1"/>
              <a:t>roles</a:t>
            </a:r>
            <a:r>
              <a:rPr lang="fr-CH" dirty="0"/>
              <a:t> and </a:t>
            </a:r>
            <a:r>
              <a:rPr lang="fr-CH" dirty="0" err="1"/>
              <a:t>resources</a:t>
            </a:r>
            <a:r>
              <a:rPr lang="fr-CH" dirty="0"/>
              <a:t>, Journal of Business </a:t>
            </a:r>
            <a:r>
              <a:rPr lang="fr-CH" dirty="0" err="1"/>
              <a:t>Research</a:t>
            </a:r>
            <a:r>
              <a:rPr lang="fr-CH" dirty="0"/>
              <a:t> 79, 219-227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182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7349</TotalTime>
  <Words>837</Words>
  <Application>Microsoft Office PowerPoint</Application>
  <PresentationFormat>Custom</PresentationFormat>
  <Paragraphs>125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triadic framework for collaborative consumption (CC) Motives, activities and resources &amp; capabilities of actors</vt:lpstr>
      <vt:lpstr>Context of Research</vt:lpstr>
      <vt:lpstr>Conceptualising CC</vt:lpstr>
      <vt:lpstr>Roles of actors in CC</vt:lpstr>
      <vt:lpstr>Opportunities for 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Anja</dc:creator>
  <cp:lastModifiedBy>Staff/Research Student</cp:lastModifiedBy>
  <cp:revision>138</cp:revision>
  <dcterms:created xsi:type="dcterms:W3CDTF">2017-05-31T09:01:57Z</dcterms:created>
  <dcterms:modified xsi:type="dcterms:W3CDTF">2018-02-06T13:44:19Z</dcterms:modified>
</cp:coreProperties>
</file>